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77" r:id="rId3"/>
    <p:sldId id="259" r:id="rId4"/>
    <p:sldId id="258" r:id="rId5"/>
    <p:sldId id="266" r:id="rId6"/>
    <p:sldId id="269" r:id="rId7"/>
    <p:sldId id="268" r:id="rId8"/>
    <p:sldId id="270" r:id="rId9"/>
    <p:sldId id="267" r:id="rId10"/>
    <p:sldId id="272" r:id="rId11"/>
    <p:sldId id="273" r:id="rId12"/>
    <p:sldId id="271" r:id="rId13"/>
    <p:sldId id="265" r:id="rId14"/>
    <p:sldId id="261" r:id="rId15"/>
    <p:sldId id="260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703"/>
  </p:normalViewPr>
  <p:slideViewPr>
    <p:cSldViewPr snapToGrid="0" snapToObjects="1">
      <p:cViewPr varScale="1">
        <p:scale>
          <a:sx n="120" d="100"/>
          <a:sy n="120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9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5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1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02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1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3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6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6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1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5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5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16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github.io/neural-networks-1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dependent_variable" TargetMode="External"/><Relationship Id="rId2" Type="http://schemas.openxmlformats.org/officeDocument/2006/relationships/hyperlink" Target="https://en.wikipedia.org/wiki/Dependent_variab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stimation_theor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B41C9-E67C-4581-94C6-13D9C3AA6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8229B-4451-9A41-99EB-44AD36FF5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Regression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and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Regression with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3F182-8D95-BA4F-8FF3-0E7E2B487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EPS 268</a:t>
            </a:r>
          </a:p>
          <a:p>
            <a:pPr>
              <a:lnSpc>
                <a:spcPct val="90000"/>
              </a:lnSpc>
            </a:pPr>
            <a:r>
              <a:rPr lang="en-US" sz="1700"/>
              <a:t>September 12 2019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5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307921-A1CB-F741-A087-E0A7DC146D8A}"/>
              </a:ext>
            </a:extLst>
          </p:cNvPr>
          <p:cNvSpPr txBox="1">
            <a:spLocks/>
          </p:cNvSpPr>
          <p:nvPr/>
        </p:nvSpPr>
        <p:spPr>
          <a:xfrm>
            <a:off x="194358" y="6413970"/>
            <a:ext cx="11800012" cy="430860"/>
          </a:xfrm>
          <a:prstGeom prst="rect">
            <a:avLst/>
          </a:prstGeom>
          <a:noFill/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rgbClr val="4C71C4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Start of class assignment:  1) Run this in MATLAB&gt;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openExample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('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nnet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/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BodyFatEstimationExample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’). 2) If that works compare it to linear least squares solution. 3) If that also works, quantitatively compare the two models (AIC?).</a:t>
            </a:r>
          </a:p>
        </p:txBody>
      </p:sp>
    </p:spTree>
    <p:extLst>
      <p:ext uri="{BB962C8B-B14F-4D97-AF65-F5344CB8AC3E}">
        <p14:creationId xmlns:p14="http://schemas.microsoft.com/office/powerpoint/2010/main" val="3631731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28F1-CC8C-6048-B83B-73CD0C00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Training, or</a:t>
            </a:r>
            <a:br>
              <a:rPr lang="en-US" dirty="0"/>
            </a:br>
            <a:r>
              <a:rPr lang="en-US" dirty="0"/>
              <a:t>How to estimate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5DB4BB-CFF4-C243-8F9B-302FFA41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729" y="2044404"/>
            <a:ext cx="3506951" cy="376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CBDB4-91A8-1847-884F-89AFA7F974D4}"/>
              </a:ext>
            </a:extLst>
          </p:cNvPr>
          <p:cNvSpPr txBox="1"/>
          <p:nvPr/>
        </p:nvSpPr>
        <p:spPr>
          <a:xfrm>
            <a:off x="8165805" y="596486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D8E85-26B3-3443-90F2-17DC94C36F3C}"/>
              </a:ext>
            </a:extLst>
          </p:cNvPr>
          <p:cNvSpPr txBox="1"/>
          <p:nvPr/>
        </p:nvSpPr>
        <p:spPr>
          <a:xfrm>
            <a:off x="1180214" y="2307264"/>
            <a:ext cx="5996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common method for neural network parameter estimation is based on (some kind of) gradient descent.</a:t>
            </a:r>
          </a:p>
          <a:p>
            <a:endParaRPr lang="en-US" dirty="0"/>
          </a:p>
          <a:p>
            <a:r>
              <a:rPr lang="en-US" dirty="0"/>
              <a:t>Closed form, matrix algebra is possible for linear least squares, but not for nonlinear neural networks.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7606E-B2AF-D644-BA95-15E171429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95" y="4201485"/>
            <a:ext cx="1193800" cy="24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420F23-71E1-C449-86B0-198445F82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262" y="4631494"/>
            <a:ext cx="19939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7DFB99-81EC-B34C-BB92-0B28B9D02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95" y="5226798"/>
            <a:ext cx="24638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0F5500-D0E6-B445-8390-CA35EDB3C846}"/>
              </a:ext>
            </a:extLst>
          </p:cNvPr>
          <p:cNvSpPr txBox="1"/>
          <p:nvPr/>
        </p:nvSpPr>
        <p:spPr>
          <a:xfrm>
            <a:off x="8471001" y="1937932"/>
            <a:ext cx="13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16188-1617-C94F-91E6-25FDB29400DE}"/>
              </a:ext>
            </a:extLst>
          </p:cNvPr>
          <p:cNvSpPr txBox="1"/>
          <p:nvPr/>
        </p:nvSpPr>
        <p:spPr>
          <a:xfrm>
            <a:off x="8602136" y="3184427"/>
            <a:ext cx="128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error</a:t>
            </a:r>
          </a:p>
        </p:txBody>
      </p:sp>
    </p:spTree>
    <p:extLst>
      <p:ext uri="{BB962C8B-B14F-4D97-AF65-F5344CB8AC3E}">
        <p14:creationId xmlns:p14="http://schemas.microsoft.com/office/powerpoint/2010/main" val="207344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6C8B-68BF-4E45-A927-4E633C1A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Training, or</a:t>
            </a:r>
            <a:br>
              <a:rPr lang="en-US" dirty="0"/>
            </a:br>
            <a:r>
              <a:rPr lang="en-US" dirty="0"/>
              <a:t>How to estimate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61C1F-37E0-6A45-9FF2-825F257E4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Backpropagation</a:t>
            </a:r>
            <a:r>
              <a:rPr lang="en-US" dirty="0"/>
              <a:t> is the procedure by which we pass errors backwards through a feed-forward neural network in order to compute gradients for the weight parameters of the network. (Harvard CS 180)</a:t>
            </a:r>
          </a:p>
          <a:p>
            <a:endParaRPr lang="en-US" dirty="0"/>
          </a:p>
          <a:p>
            <a:r>
              <a:rPr lang="en-US" dirty="0"/>
              <a:t>Backpropagation essentially</a:t>
            </a:r>
            <a:r>
              <a:rPr lang="en-US" b="1" dirty="0"/>
              <a:t> </a:t>
            </a:r>
            <a:r>
              <a:rPr lang="en-US" dirty="0"/>
              <a:t>finds clever uses of the chain rule to explain the total error </a:t>
            </a:r>
            <a:r>
              <a:rPr lang="en-US" i="1" dirty="0"/>
              <a:t>F </a:t>
            </a:r>
            <a:r>
              <a:rPr lang="en-US" dirty="0"/>
              <a:t>in terms of the individual parameters of the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90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68D7-423A-7D49-AE2D-EA800B26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Cross Validation: prevent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9672B-42ED-4249-812E-1AC52DA8F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4969"/>
            <a:ext cx="10058400" cy="3760891"/>
          </a:xfrm>
        </p:spPr>
        <p:txBody>
          <a:bodyPr>
            <a:normAutofit/>
          </a:bodyPr>
          <a:lstStyle/>
          <a:p>
            <a:r>
              <a:rPr lang="en-US" dirty="0"/>
              <a:t>A subsampling procedure used over a data set to tune hyperparameters and avoid over-fitting.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 is first performed on ~80% of data. This is the </a:t>
            </a:r>
            <a:r>
              <a:rPr lang="en-US" b="1" dirty="0"/>
              <a:t>training data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Weights are updated using backpropagation.  The error is sometimes called the </a:t>
            </a:r>
            <a:r>
              <a:rPr lang="en-US" b="1" dirty="0"/>
              <a:t>training loss.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error is then evaluated on the 10%% of reserved data called the </a:t>
            </a:r>
            <a:r>
              <a:rPr lang="en-US" b="1" dirty="0"/>
              <a:t>validation set</a:t>
            </a:r>
            <a:r>
              <a:rPr lang="en-US" dirty="0"/>
              <a:t> and associated validation loss.</a:t>
            </a:r>
            <a:r>
              <a:rPr lang="en-US" b="1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Once the training loss is much lower than the validation loss, it’s time to stop optimizing!  One last test is done on the </a:t>
            </a:r>
            <a:r>
              <a:rPr lang="en-US" b="1" dirty="0"/>
              <a:t>test data set </a:t>
            </a:r>
            <a:r>
              <a:rPr lang="en-US" dirty="0"/>
              <a:t>(also ~10%), which has been unused up to now.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0497B9-7DA6-3542-AE69-90F7177B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72" y="4975931"/>
            <a:ext cx="5301975" cy="1264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2DBBBE-CB33-F24F-A160-0FB419FFC80E}"/>
              </a:ext>
            </a:extLst>
          </p:cNvPr>
          <p:cNvSpPr/>
          <p:nvPr/>
        </p:nvSpPr>
        <p:spPr>
          <a:xfrm>
            <a:off x="7255077" y="5793469"/>
            <a:ext cx="2507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towardsdatascience.com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2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228FF-474F-F549-AFFA-43C0C66B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and Training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6AB1A-94E5-E543-A379-85215B50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6" y="2097568"/>
            <a:ext cx="6565014" cy="35615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4F7CFC-8561-E747-A878-35AFD73073A1}"/>
              </a:ext>
            </a:extLst>
          </p:cNvPr>
          <p:cNvSpPr/>
          <p:nvPr/>
        </p:nvSpPr>
        <p:spPr>
          <a:xfrm>
            <a:off x="1845014" y="5768030"/>
            <a:ext cx="5716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/>
              </a:rPr>
              <a:t>Source: Andrew Ng’s Machine Learning course on Coursera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C44F9-D4BD-9842-8D7B-530B045B6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64" y="2168369"/>
            <a:ext cx="3922547" cy="35379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2B3869-213A-F742-8372-29F2C3F74293}"/>
              </a:ext>
            </a:extLst>
          </p:cNvPr>
          <p:cNvSpPr/>
          <p:nvPr/>
        </p:nvSpPr>
        <p:spPr>
          <a:xfrm>
            <a:off x="9993911" y="5659088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/>
              </a:rPr>
              <a:t>Stanford CS 231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A165AA-61A6-9444-BB71-EA7EFBBEEE1A}"/>
              </a:ext>
            </a:extLst>
          </p:cNvPr>
          <p:cNvSpPr/>
          <p:nvPr/>
        </p:nvSpPr>
        <p:spPr>
          <a:xfrm>
            <a:off x="7384478" y="5940795"/>
            <a:ext cx="4277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http://cs231n.github.io/neural-networks-1/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7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38AF-4D4D-A74B-A8C1-FA0C6B82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102E80-4BD4-314C-9EB2-367F6C40F76A}"/>
                  </a:ext>
                </a:extLst>
              </p:cNvPr>
              <p:cNvSpPr/>
              <p:nvPr/>
            </p:nvSpPr>
            <p:spPr>
              <a:xfrm>
                <a:off x="2589693" y="2555197"/>
                <a:ext cx="2858923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102E80-4BD4-314C-9EB2-367F6C40F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693" y="2555197"/>
                <a:ext cx="2858923" cy="902555"/>
              </a:xfrm>
              <a:prstGeom prst="rect">
                <a:avLst/>
              </a:prstGeom>
              <a:blipFill>
                <a:blip r:embed="rId2"/>
                <a:stretch>
                  <a:fillRect t="-90278" b="-140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FC93A3-26C9-A943-88B4-845C47A8FDC5}"/>
              </a:ext>
            </a:extLst>
          </p:cNvPr>
          <p:cNvSpPr txBox="1"/>
          <p:nvPr/>
        </p:nvSpPr>
        <p:spPr>
          <a:xfrm>
            <a:off x="556027" y="2281638"/>
            <a:ext cx="599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 can be expressed as a function with the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C0551C-78D9-C94E-9218-0DA8AA28B73A}"/>
                  </a:ext>
                </a:extLst>
              </p:cNvPr>
              <p:cNvSpPr/>
              <p:nvPr/>
            </p:nvSpPr>
            <p:spPr>
              <a:xfrm>
                <a:off x="2910212" y="4011750"/>
                <a:ext cx="2370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C0551C-78D9-C94E-9218-0DA8AA28B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212" y="4011750"/>
                <a:ext cx="237026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95475-C20B-D041-889B-A806125C3018}"/>
                  </a:ext>
                </a:extLst>
              </p:cNvPr>
              <p:cNvSpPr txBox="1"/>
              <p:nvPr/>
            </p:nvSpPr>
            <p:spPr>
              <a:xfrm>
                <a:off x="525649" y="3472181"/>
                <a:ext cx="65373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idea that a NN can represent an arbitrary function is written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as,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295475-C20B-D041-889B-A806125C3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49" y="3472181"/>
                <a:ext cx="6537303" cy="646331"/>
              </a:xfrm>
              <a:prstGeom prst="rect">
                <a:avLst/>
              </a:prstGeom>
              <a:blipFill>
                <a:blip r:embed="rId4"/>
                <a:stretch>
                  <a:fillRect l="-581" t="-1923" r="-38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3DAFBB7-C1CE-2B4C-BEE5-8FF1B1E9A13D}"/>
              </a:ext>
            </a:extLst>
          </p:cNvPr>
          <p:cNvSpPr txBox="1"/>
          <p:nvPr/>
        </p:nvSpPr>
        <p:spPr>
          <a:xfrm>
            <a:off x="525649" y="4597485"/>
            <a:ext cx="643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proof of this theorem begins by noting that the sigmoid function is </a:t>
            </a:r>
            <a:r>
              <a:rPr lang="en-US" u="sng" dirty="0"/>
              <a:t>discriminatory</a:t>
            </a:r>
            <a:r>
              <a:rPr lang="en-US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96D136-FF9B-2947-9840-CD1E1D0186E3}"/>
                  </a:ext>
                </a:extLst>
              </p:cNvPr>
              <p:cNvSpPr/>
              <p:nvPr/>
            </p:nvSpPr>
            <p:spPr>
              <a:xfrm>
                <a:off x="2650189" y="5221935"/>
                <a:ext cx="2412712" cy="694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𝑑𝑋</m:t>
                          </m:r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96D136-FF9B-2947-9840-CD1E1D018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189" y="5221935"/>
                <a:ext cx="2412712" cy="694421"/>
              </a:xfrm>
              <a:prstGeom prst="rect">
                <a:avLst/>
              </a:prstGeom>
              <a:blipFill>
                <a:blip r:embed="rId5"/>
                <a:stretch>
                  <a:fillRect l="-35602" t="-160714" b="-2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FDB4521B-6B5C-8B46-8E2C-45C14A83C8E4}"/>
              </a:ext>
            </a:extLst>
          </p:cNvPr>
          <p:cNvSpPr/>
          <p:nvPr/>
        </p:nvSpPr>
        <p:spPr>
          <a:xfrm>
            <a:off x="7921436" y="3144982"/>
            <a:ext cx="4169664" cy="2450592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2B3139-B54E-B04D-8516-CD9EDF174357}"/>
                  </a:ext>
                </a:extLst>
              </p:cNvPr>
              <p:cNvSpPr/>
              <p:nvPr/>
            </p:nvSpPr>
            <p:spPr>
              <a:xfrm>
                <a:off x="9009572" y="3924763"/>
                <a:ext cx="1933543" cy="1345444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2B3139-B54E-B04D-8516-CD9EDF174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572" y="3924763"/>
                <a:ext cx="1933543" cy="13454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5109FC-C1B6-2A42-9751-D9F07674C47E}"/>
                  </a:ext>
                </a:extLst>
              </p:cNvPr>
              <p:cNvSpPr/>
              <p:nvPr/>
            </p:nvSpPr>
            <p:spPr>
              <a:xfrm>
                <a:off x="8899408" y="3510170"/>
                <a:ext cx="7739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5109FC-C1B6-2A42-9751-D9F07674C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408" y="3510170"/>
                <a:ext cx="773994" cy="369332"/>
              </a:xfrm>
              <a:prstGeom prst="rect">
                <a:avLst/>
              </a:prstGeom>
              <a:blipFill>
                <a:blip r:embed="rId7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ABCD3C-AEE1-7C48-9A61-32B490BB8CC7}"/>
              </a:ext>
            </a:extLst>
          </p:cNvPr>
          <p:cNvSpPr txBox="1"/>
          <p:nvPr/>
        </p:nvSpPr>
        <p:spPr>
          <a:xfrm>
            <a:off x="8544910" y="5686097"/>
            <a:ext cx="319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Are these two regions identical?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D878A0B-8EE7-4E4C-9436-9597E8D15439}"/>
                  </a:ext>
                </a:extLst>
              </p:cNvPr>
              <p:cNvSpPr/>
              <p:nvPr/>
            </p:nvSpPr>
            <p:spPr>
              <a:xfrm>
                <a:off x="10143585" y="3472181"/>
                <a:ext cx="1179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D878A0B-8EE7-4E4C-9436-9597E8D15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585" y="3472181"/>
                <a:ext cx="1179875" cy="369332"/>
              </a:xfrm>
              <a:prstGeom prst="rect">
                <a:avLst/>
              </a:prstGeom>
              <a:blipFill>
                <a:blip r:embed="rId8"/>
                <a:stretch>
                  <a:fillRect l="-106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אליפסה 9">
            <a:extLst>
              <a:ext uri="{FF2B5EF4-FFF2-40B4-BE49-F238E27FC236}">
                <a16:creationId xmlns:a16="http://schemas.microsoft.com/office/drawing/2014/main" id="{F5694A0D-89E4-4447-A768-B072B08F8CFE}"/>
              </a:ext>
            </a:extLst>
          </p:cNvPr>
          <p:cNvSpPr/>
          <p:nvPr/>
        </p:nvSpPr>
        <p:spPr>
          <a:xfrm>
            <a:off x="10126946" y="36372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אליפסה 9">
            <a:extLst>
              <a:ext uri="{FF2B5EF4-FFF2-40B4-BE49-F238E27FC236}">
                <a16:creationId xmlns:a16="http://schemas.microsoft.com/office/drawing/2014/main" id="{5BE22708-5504-7A42-824A-A4CF4C5971EF}"/>
              </a:ext>
            </a:extLst>
          </p:cNvPr>
          <p:cNvSpPr/>
          <p:nvPr/>
        </p:nvSpPr>
        <p:spPr>
          <a:xfrm>
            <a:off x="9527859" y="4761877"/>
            <a:ext cx="45719" cy="4571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0AC1E-FB86-6048-9745-3EF84A4F0869}"/>
              </a:ext>
            </a:extLst>
          </p:cNvPr>
          <p:cNvSpPr txBox="1"/>
          <p:nvPr/>
        </p:nvSpPr>
        <p:spPr>
          <a:xfrm>
            <a:off x="1414750" y="1902450"/>
            <a:ext cx="93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What follows is a simplification of slides from </a:t>
            </a:r>
            <a:r>
              <a:rPr lang="en-US" sz="1200" i="1" dirty="0" err="1"/>
              <a:t>Yotam</a:t>
            </a:r>
            <a:r>
              <a:rPr lang="en-US" sz="1200" i="1" dirty="0"/>
              <a:t> Amar and Heli Ben </a:t>
            </a:r>
            <a:r>
              <a:rPr lang="en-US" sz="1200" i="1" dirty="0" err="1"/>
              <a:t>Hamu</a:t>
            </a:r>
            <a:r>
              <a:rPr lang="en-US" sz="1200" i="1" dirty="0"/>
              <a:t> that probably erroneously neglects measure theoretic considerations.</a:t>
            </a:r>
          </a:p>
        </p:txBody>
      </p:sp>
    </p:spTree>
    <p:extLst>
      <p:ext uri="{BB962C8B-B14F-4D97-AF65-F5344CB8AC3E}">
        <p14:creationId xmlns:p14="http://schemas.microsoft.com/office/powerpoint/2010/main" val="234642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2302-F366-0F46-A4B9-5BACF954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708EF6D-192B-C34B-8DDD-B5A2A1D9F3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4794" y="2150534"/>
                <a:ext cx="7543801" cy="423814"/>
              </a:xfrm>
            </p:spPr>
            <p:txBody>
              <a:bodyPr/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functions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linear.</a:t>
                </a:r>
              </a:p>
              <a:p>
                <a:pPr algn="just"/>
                <a:endParaRPr lang="en-US" dirty="0">
                  <a:solidFill>
                    <a:schemeClr val="tx1"/>
                  </a:solidFill>
                </a:endParaRPr>
              </a:p>
              <a:p>
                <a:pPr algn="just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708EF6D-192B-C34B-8DDD-B5A2A1D9F3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4794" y="2150534"/>
                <a:ext cx="7543801" cy="423814"/>
              </a:xfrm>
              <a:blipFill>
                <a:blip r:embed="rId2"/>
                <a:stretch>
                  <a:fillRect l="-840"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159602-A5AE-F44B-BAA9-967C758DD0BC}"/>
                  </a:ext>
                </a:extLst>
              </p:cNvPr>
              <p:cNvSpPr txBox="1"/>
              <p:nvPr/>
            </p:nvSpPr>
            <p:spPr>
              <a:xfrm>
                <a:off x="654794" y="4048711"/>
                <a:ext cx="8076079" cy="733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By Reisz,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nary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,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159602-A5AE-F44B-BAA9-967C758DD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94" y="4048711"/>
                <a:ext cx="8076079" cy="733599"/>
              </a:xfrm>
              <a:prstGeom prst="rect">
                <a:avLst/>
              </a:prstGeom>
              <a:blipFill>
                <a:blip r:embed="rId3"/>
                <a:stretch>
                  <a:fillRect l="-786" t="-83051" b="-77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294C77B-2F24-3442-B235-CDB55FB7CC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794" y="2583984"/>
                <a:ext cx="7543801" cy="1541513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For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ome</m:t>
                    </m:r>
                    <m:r>
                      <a:rPr 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assume: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bounded linear functional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but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By Hahn-Banach,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𝑐𝑙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(“A nonsingular linear system does not have a trivial solution”)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294C77B-2F24-3442-B235-CDB55FB7C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94" y="2583984"/>
                <a:ext cx="7543801" cy="1541513"/>
              </a:xfrm>
              <a:prstGeom prst="rect">
                <a:avLst/>
              </a:prstGeom>
              <a:blipFill>
                <a:blip r:embed="rId4"/>
                <a:stretch>
                  <a:fillRect l="-672" t="-243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908C7C-CFA8-124F-89B8-28AE8C6F757D}"/>
                  </a:ext>
                </a:extLst>
              </p:cNvPr>
              <p:cNvSpPr/>
              <p:nvPr/>
            </p:nvSpPr>
            <p:spPr>
              <a:xfrm>
                <a:off x="654794" y="4749989"/>
                <a:ext cx="46851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In particular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908C7C-CFA8-124F-89B8-28AE8C6F7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94" y="4749989"/>
                <a:ext cx="4685129" cy="369332"/>
              </a:xfrm>
              <a:prstGeom prst="rect">
                <a:avLst/>
              </a:prstGeom>
              <a:blipFill>
                <a:blip r:embed="rId5"/>
                <a:stretch>
                  <a:fillRect l="-1084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66E11D-BEEB-D346-B3DE-5262E0F6EAC4}"/>
                  </a:ext>
                </a:extLst>
              </p:cNvPr>
              <p:cNvSpPr/>
              <p:nvPr/>
            </p:nvSpPr>
            <p:spPr>
              <a:xfrm>
                <a:off x="654794" y="5359071"/>
                <a:ext cx="8173896" cy="4623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Therefore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dirty="0"/>
                  <a:t> (discriminatory)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66E11D-BEEB-D346-B3DE-5262E0F6E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94" y="5359071"/>
                <a:ext cx="8173896" cy="462306"/>
              </a:xfrm>
              <a:prstGeom prst="rect">
                <a:avLst/>
              </a:prstGeom>
              <a:blipFill>
                <a:blip r:embed="rId6"/>
                <a:stretch>
                  <a:fillRect l="-621" t="-105405" b="-15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BB0AAB9-0370-0E42-AEE4-CA5D54BAD5B1}"/>
              </a:ext>
            </a:extLst>
          </p:cNvPr>
          <p:cNvSpPr/>
          <p:nvPr/>
        </p:nvSpPr>
        <p:spPr>
          <a:xfrm>
            <a:off x="7921436" y="3144982"/>
            <a:ext cx="4169664" cy="2450592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9E817C-DF42-A542-8372-9EB01F5320E7}"/>
                  </a:ext>
                </a:extLst>
              </p:cNvPr>
              <p:cNvSpPr/>
              <p:nvPr/>
            </p:nvSpPr>
            <p:spPr>
              <a:xfrm>
                <a:off x="9009572" y="3924763"/>
                <a:ext cx="1933543" cy="1345444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  <a:softEdge rad="1270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69E817C-DF42-A542-8372-9EB01F532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572" y="3924763"/>
                <a:ext cx="1933543" cy="134544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2D6D12-1E5D-2E47-B84F-F47761F5E019}"/>
                  </a:ext>
                </a:extLst>
              </p:cNvPr>
              <p:cNvSpPr/>
              <p:nvPr/>
            </p:nvSpPr>
            <p:spPr>
              <a:xfrm>
                <a:off x="9009572" y="3924763"/>
                <a:ext cx="1933543" cy="1345444"/>
              </a:xfrm>
              <a:prstGeom prst="ellipse">
                <a:avLst/>
              </a:prstGeom>
              <a:solidFill>
                <a:schemeClr val="accent1"/>
              </a:solidFill>
              <a:ln w="28575">
                <a:noFill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42D6D12-1E5D-2E47-B84F-F47761F5E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572" y="3924763"/>
                <a:ext cx="1933543" cy="13454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D4C1D-920E-F749-9EA6-AB363DD43E1C}"/>
                  </a:ext>
                </a:extLst>
              </p:cNvPr>
              <p:cNvSpPr txBox="1"/>
              <p:nvPr/>
            </p:nvSpPr>
            <p:spPr>
              <a:xfrm>
                <a:off x="10648998" y="3546318"/>
                <a:ext cx="8849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BD4C1D-920E-F749-9EA6-AB363DD4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998" y="3546318"/>
                <a:ext cx="884926" cy="461665"/>
              </a:xfrm>
              <a:prstGeom prst="rect">
                <a:avLst/>
              </a:prstGeom>
              <a:blipFill>
                <a:blip r:embed="rId9"/>
                <a:stretch>
                  <a:fillRect l="-1429" r="-571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אליפסה 9">
            <a:extLst>
              <a:ext uri="{FF2B5EF4-FFF2-40B4-BE49-F238E27FC236}">
                <a16:creationId xmlns:a16="http://schemas.microsoft.com/office/drawing/2014/main" id="{768E8BB8-FC28-BA4F-A3B8-0D72339F863E}"/>
              </a:ext>
            </a:extLst>
          </p:cNvPr>
          <p:cNvSpPr/>
          <p:nvPr/>
        </p:nvSpPr>
        <p:spPr>
          <a:xfrm>
            <a:off x="9138978" y="36898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BB3578-701B-5C48-AE87-A20103BAD776}"/>
                  </a:ext>
                </a:extLst>
              </p:cNvPr>
              <p:cNvSpPr txBox="1"/>
              <p:nvPr/>
            </p:nvSpPr>
            <p:spPr>
              <a:xfrm>
                <a:off x="8883837" y="3450386"/>
                <a:ext cx="251470" cy="36933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BB3578-701B-5C48-AE87-A20103BAD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837" y="3450386"/>
                <a:ext cx="251470" cy="369332"/>
              </a:xfrm>
              <a:prstGeom prst="rect">
                <a:avLst/>
              </a:prstGeom>
              <a:blipFill>
                <a:blip r:embed="rId10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54B075-EBC9-894A-8A48-F2F1751F0C4D}"/>
                  </a:ext>
                </a:extLst>
              </p:cNvPr>
              <p:cNvSpPr/>
              <p:nvPr/>
            </p:nvSpPr>
            <p:spPr>
              <a:xfrm>
                <a:off x="654794" y="5877705"/>
                <a:ext cx="8838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This </a:t>
                </a:r>
                <a:r>
                  <a:rPr lang="en-US" dirty="0">
                    <a:solidFill>
                      <a:srgbClr val="FF0000"/>
                    </a:solidFill>
                  </a:rPr>
                  <a:t>contradicts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!  The point h therefore cannot exist and the two sets are identical.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854B075-EBC9-894A-8A48-F2F1751F0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94" y="5877705"/>
                <a:ext cx="8838702" cy="369332"/>
              </a:xfrm>
              <a:prstGeom prst="rect">
                <a:avLst/>
              </a:prstGeom>
              <a:blipFill>
                <a:blip r:embed="rId11"/>
                <a:stretch>
                  <a:fillRect l="-57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18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B44F-AFE1-F842-B46A-8BACD09C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A6599E-03F2-294D-85A5-E288A8CE8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9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030F-B991-994B-B15E-C24ABC2C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Estimating Glacier Thickness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BBECB253-6D0A-9B49-9699-BF72C8BF4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027" t="9817" r="4384"/>
          <a:stretch/>
        </p:blipFill>
        <p:spPr>
          <a:xfrm>
            <a:off x="1115673" y="2097567"/>
            <a:ext cx="5010807" cy="376078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97DD6-B6AE-E946-BABF-43B39A0C0A35}"/>
              </a:ext>
            </a:extLst>
          </p:cNvPr>
          <p:cNvSpPr txBox="1"/>
          <p:nvPr/>
        </p:nvSpPr>
        <p:spPr>
          <a:xfrm>
            <a:off x="7038753" y="2636874"/>
            <a:ext cx="42317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glacier ice is there on Earth?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~ 3mil in situ thickness measurements from about 5k glaciers.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outlines for ~1mil glaciers around the world but most have no thickness info.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Can we use the notion that glaciers have common shapes to estimate thickness for the majority of glaciers without in situ measurements?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55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28B7-8F75-B440-8BB2-BEAA93A7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Ice sheet model emulation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2CC6B2-B294-EC40-B71B-DBF009ADD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61362"/>
            <a:ext cx="5555078" cy="376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4FC38-AFCB-1B41-8C89-B2499B87CE5D}"/>
              </a:ext>
            </a:extLst>
          </p:cNvPr>
          <p:cNvSpPr txBox="1"/>
          <p:nvPr/>
        </p:nvSpPr>
        <p:spPr>
          <a:xfrm>
            <a:off x="7166344" y="2161362"/>
            <a:ext cx="44018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Glaciers and Ice Sheets flow down hill because of gravity. </a:t>
            </a:r>
          </a:p>
          <a:p>
            <a:endParaRPr lang="en-US" dirty="0"/>
          </a:p>
          <a:p>
            <a:r>
              <a:rPr lang="en-US" dirty="0"/>
              <a:t>Models generally solve for the time-evolution of the ice thickness, H,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Simulating the physics of this flow can be very computationally demanding.</a:t>
            </a:r>
          </a:p>
          <a:p>
            <a:endParaRPr lang="en-US" dirty="0"/>
          </a:p>
          <a:p>
            <a:r>
              <a:rPr lang="en-US" dirty="0"/>
              <a:t>Can </a:t>
            </a:r>
            <a:r>
              <a:rPr lang="en-US" i="1" dirty="0"/>
              <a:t>f</a:t>
            </a:r>
            <a:r>
              <a:rPr lang="en-US" dirty="0"/>
              <a:t> be approximated using a NN?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1C845-5B75-C246-A765-32DE13BF3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3876388"/>
            <a:ext cx="4104167" cy="63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7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0A7A-FE1B-F448-ABD8-685F30BA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5363A-B93B-4844-ABE4-57C2DB0F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32838"/>
            <a:ext cx="9078078" cy="616688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&gt;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openExample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('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nnet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BodyFatEstimationExample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9449E9-39DF-884E-A0E9-EB309C8A9CB0}"/>
              </a:ext>
            </a:extLst>
          </p:cNvPr>
          <p:cNvSpPr/>
          <p:nvPr/>
        </p:nvSpPr>
        <p:spPr>
          <a:xfrm>
            <a:off x="1097281" y="3467617"/>
            <a:ext cx="83125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 is a fancy NN any better than linear least squares?</a:t>
            </a:r>
          </a:p>
          <a:p>
            <a:endParaRPr lang="en-US" dirty="0"/>
          </a:p>
          <a:p>
            <a:r>
              <a:rPr lang="en-US" b="1" u="sng" dirty="0"/>
              <a:t>HINT:</a:t>
            </a:r>
            <a:r>
              <a:rPr lang="en-US" dirty="0"/>
              <a:t>  The least squares estimator is defined as,</a:t>
            </a:r>
          </a:p>
          <a:p>
            <a:r>
              <a:rPr lang="en-US" dirty="0"/>
              <a:t>Where </a:t>
            </a:r>
            <a:r>
              <a:rPr lang="en-US" b="1" dirty="0"/>
              <a:t>y</a:t>
            </a:r>
            <a:r>
              <a:rPr lang="en-US" dirty="0"/>
              <a:t> is a vector whose 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element is the 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observation of the </a:t>
            </a:r>
            <a:r>
              <a:rPr lang="en-US" dirty="0">
                <a:hlinkClick r:id="rId2"/>
              </a:rPr>
              <a:t>dependent variable</a:t>
            </a:r>
            <a:r>
              <a:rPr lang="en-US" dirty="0"/>
              <a:t>, and </a:t>
            </a:r>
            <a:r>
              <a:rPr lang="en-US" b="1" dirty="0"/>
              <a:t>X </a:t>
            </a:r>
            <a:r>
              <a:rPr lang="en-US" dirty="0"/>
              <a:t> is a matrix whose </a:t>
            </a:r>
            <a:r>
              <a:rPr lang="en-US" i="1" dirty="0" err="1"/>
              <a:t>ij</a:t>
            </a:r>
            <a:r>
              <a:rPr lang="en-US" dirty="0"/>
              <a:t> element is the 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observation of the </a:t>
            </a:r>
            <a:r>
              <a:rPr lang="en-US" i="1" dirty="0" err="1"/>
              <a:t>j</a:t>
            </a:r>
            <a:r>
              <a:rPr lang="en-US" dirty="0" err="1"/>
              <a:t>th</a:t>
            </a:r>
            <a:r>
              <a:rPr lang="en-US" dirty="0"/>
              <a:t> </a:t>
            </a:r>
            <a:r>
              <a:rPr lang="en-US" dirty="0">
                <a:hlinkClick r:id="rId3" tooltip="Independent variable"/>
              </a:rPr>
              <a:t>independent variable</a:t>
            </a:r>
            <a:r>
              <a:rPr lang="en-US" dirty="0"/>
              <a:t>.  Or you can just use built in MATLAB functions.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7602B-1953-7E46-BC54-ACDEE145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552" y="4034831"/>
            <a:ext cx="1993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6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5775-6B92-044D-B83A-6CB21078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Regression analysis</a:t>
            </a:r>
            <a:r>
              <a:rPr lang="en-US" sz="3200" dirty="0"/>
              <a:t> is a set of statistical processes for </a:t>
            </a:r>
            <a:r>
              <a:rPr lang="en-US" sz="3200" dirty="0">
                <a:hlinkClick r:id="rId2" tooltip="Estimation theory"/>
              </a:rPr>
              <a:t>estimating</a:t>
            </a:r>
            <a:r>
              <a:rPr lang="en-US" sz="3200" dirty="0"/>
              <a:t> the relationships among variables. (Wikipedia)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AA5C56-C92E-5D48-A6F8-7C4F56AC2A9F}"/>
              </a:ext>
            </a:extLst>
          </p:cNvPr>
          <p:cNvSpPr txBox="1">
            <a:spLocks/>
          </p:cNvSpPr>
          <p:nvPr/>
        </p:nvSpPr>
        <p:spPr>
          <a:xfrm>
            <a:off x="1097280" y="246982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Regression.  </a:t>
            </a:r>
            <a:r>
              <a:rPr lang="en-US" sz="3200" dirty="0"/>
              <a:t>A class of techniques that seeks to make predictions about un-known continuous target variables given observed input variables. (Harvard CS 180)</a:t>
            </a:r>
          </a:p>
        </p:txBody>
      </p:sp>
    </p:spTree>
    <p:extLst>
      <p:ext uri="{BB962C8B-B14F-4D97-AF65-F5344CB8AC3E}">
        <p14:creationId xmlns:p14="http://schemas.microsoft.com/office/powerpoint/2010/main" val="100705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E85B0-F953-4F41-A5D6-5F13911C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Autofit/>
          </a:bodyPr>
          <a:lstStyle/>
          <a:p>
            <a:r>
              <a:rPr lang="en-US" sz="3200" b="1" dirty="0"/>
              <a:t>Regression Techniques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AC29-9A9C-034E-AF38-7CE12BFB0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K-Nearest-Neighbors (take average of the K nearest data points)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Neural networks (scale and combine data in a nonlinear fashion)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Random forest (ensemble of decision trees)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Gradient boosted decision trees (directed ensemble of decision trees)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Linear regression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2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2ECA279-1916-EB43-869B-B837F4EB20AF}"/>
              </a:ext>
            </a:extLst>
          </p:cNvPr>
          <p:cNvSpPr txBox="1"/>
          <p:nvPr/>
        </p:nvSpPr>
        <p:spPr>
          <a:xfrm>
            <a:off x="839972" y="3621040"/>
            <a:ext cx="6012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>
                <a:solidFill>
                  <a:srgbClr val="00B0F0"/>
                </a:solidFill>
              </a:rPr>
              <a:t>Best</a:t>
            </a:r>
            <a:r>
              <a:rPr lang="en-US" dirty="0"/>
              <a:t>” is determined by minimizing the sum of square residuals,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also called a “loss function”, “objective function”, or “cost function”.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close connection with the notion of </a:t>
            </a:r>
            <a:r>
              <a:rPr lang="en-US" dirty="0">
                <a:solidFill>
                  <a:srgbClr val="00B0F0"/>
                </a:solidFill>
              </a:rPr>
              <a:t>optimization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55E9F-3EDD-294E-B113-6289D2C8D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C9E89C-4AF0-0945-B9D0-32752D94A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2201" y="2023141"/>
            <a:ext cx="4303478" cy="2846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F4762-F7EC-284C-83A1-AE599EC0BD1C}"/>
              </a:ext>
            </a:extLst>
          </p:cNvPr>
          <p:cNvSpPr txBox="1"/>
          <p:nvPr/>
        </p:nvSpPr>
        <p:spPr>
          <a:xfrm>
            <a:off x="10033256" y="416078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4428D-27F6-3243-B7C6-4087F90C4181}"/>
              </a:ext>
            </a:extLst>
          </p:cNvPr>
          <p:cNvSpPr txBox="1"/>
          <p:nvPr/>
        </p:nvSpPr>
        <p:spPr>
          <a:xfrm>
            <a:off x="839971" y="2169444"/>
            <a:ext cx="601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>
                <a:solidFill>
                  <a:srgbClr val="00B0F0"/>
                </a:solidFill>
              </a:rPr>
              <a:t>Goal</a:t>
            </a:r>
            <a:r>
              <a:rPr lang="en-US" dirty="0"/>
              <a:t>” is to find the best fitting linear model,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with input data </a:t>
            </a:r>
            <a:r>
              <a:rPr lang="en-US" b="1" dirty="0"/>
              <a:t>x</a:t>
            </a:r>
            <a:r>
              <a:rPr lang="en-US" dirty="0"/>
              <a:t>, weights </a:t>
            </a:r>
            <a:r>
              <a:rPr lang="en-US" b="1" dirty="0"/>
              <a:t>W</a:t>
            </a:r>
            <a:r>
              <a:rPr lang="en-US" dirty="0"/>
              <a:t>, bias </a:t>
            </a:r>
            <a:r>
              <a:rPr lang="en-US" b="1" dirty="0"/>
              <a:t>b</a:t>
            </a:r>
            <a:r>
              <a:rPr lang="en-US" dirty="0"/>
              <a:t>, and prediction </a:t>
            </a:r>
            <a:r>
              <a:rPr lang="en-US" b="1" dirty="0"/>
              <a:t>y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34120C-CD6E-8645-BF45-F1B62A323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52" y="4271662"/>
            <a:ext cx="3571038" cy="883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27191-D5E7-B84D-89BC-7192E7097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692" y="2560058"/>
            <a:ext cx="2540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5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54BB-4FEE-A648-9768-74CC0475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8929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Generalization:</a:t>
            </a:r>
            <a:r>
              <a:rPr lang="en-US" dirty="0"/>
              <a:t> the ability of a model to perform well on new data points outside of the training set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CEDDB7-D9EE-CF46-AC5B-6A33F626B43A}"/>
              </a:ext>
            </a:extLst>
          </p:cNvPr>
          <p:cNvSpPr/>
          <p:nvPr/>
        </p:nvSpPr>
        <p:spPr>
          <a:xfrm>
            <a:off x="4871250" y="3760354"/>
            <a:ext cx="3151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(from Harvard CS 180 textbook)</a:t>
            </a:r>
          </a:p>
        </p:txBody>
      </p:sp>
    </p:spTree>
    <p:extLst>
      <p:ext uri="{BB962C8B-B14F-4D97-AF65-F5344CB8AC3E}">
        <p14:creationId xmlns:p14="http://schemas.microsoft.com/office/powerpoint/2010/main" val="113214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E356-EB5D-1649-A573-34FB5F6A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b="1" dirty="0"/>
              <a:t>Bias-Variance Tradeoff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64F9-2F8B-2949-B69C-69EE8549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constructing machine learning models, we have a choice somewhere on a spectrum between two extremes: fitting exactly to our training data or not varying in response to our training data at all.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first extreme, fitting all of our training data, is a situation of </a:t>
            </a:r>
            <a:r>
              <a:rPr lang="en-US" b="1" dirty="0"/>
              <a:t>high variance</a:t>
            </a:r>
            <a:r>
              <a:rPr lang="en-US" dirty="0"/>
              <a:t>, because our output changes heavily in response to our input data.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At the other extreme, a solution that doesn't change in response to our training data at all is a situation of high bias.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(from Harvard CS 180 textbook)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4AAF-584C-7643-93B7-81C304C7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F0DC6-FB0D-E740-930D-7CB5C78C8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9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55C9-F3EC-7847-8347-4ECD8EF0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7AC8-9339-A04C-9EC6-19E066B9F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12898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 regression attempts to estimate a function </a:t>
            </a:r>
            <a:r>
              <a:rPr lang="en-US" i="1" dirty="0"/>
              <a:t>f(</a:t>
            </a:r>
            <a:r>
              <a:rPr lang="en-US" b="1" dirty="0"/>
              <a:t>x</a:t>
            </a:r>
            <a:r>
              <a:rPr lang="en-US" i="1" dirty="0"/>
              <a:t>).</a:t>
            </a:r>
            <a:r>
              <a:rPr lang="en-US" dirty="0"/>
              <a:t>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data may warrant a nonlinear form for </a:t>
            </a:r>
            <a:r>
              <a:rPr lang="en-US" i="1" dirty="0"/>
              <a:t>f(</a:t>
            </a:r>
            <a:r>
              <a:rPr lang="en-US" b="1" dirty="0"/>
              <a:t>x</a:t>
            </a:r>
            <a:r>
              <a:rPr lang="en-US" i="1" dirty="0"/>
              <a:t>)….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C7B23-C3CA-AB4F-ABCC-3F59D021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87" y="2619892"/>
            <a:ext cx="40259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0A319-681D-824D-BA4D-1B5C39266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028" y="4009542"/>
            <a:ext cx="59817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1832D-59A7-BD47-B24D-416FFF4EA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78" y="4991133"/>
            <a:ext cx="8509000" cy="46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869BCC-CEB5-E447-87B4-5D141F93CBC2}"/>
              </a:ext>
            </a:extLst>
          </p:cNvPr>
          <p:cNvSpPr/>
          <p:nvPr/>
        </p:nvSpPr>
        <p:spPr>
          <a:xfrm>
            <a:off x="1097280" y="4498241"/>
            <a:ext cx="8684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would call this a </a:t>
            </a:r>
            <a:r>
              <a:rPr lang="en-US" dirty="0">
                <a:solidFill>
                  <a:srgbClr val="00B0F0"/>
                </a:solidFill>
              </a:rPr>
              <a:t>two-layer</a:t>
            </a:r>
            <a:r>
              <a:rPr lang="en-US" dirty="0"/>
              <a:t> network.  A </a:t>
            </a:r>
            <a:r>
              <a:rPr lang="en-US" dirty="0">
                <a:solidFill>
                  <a:srgbClr val="00B0F0"/>
                </a:solidFill>
              </a:rPr>
              <a:t>three-layer </a:t>
            </a:r>
            <a:r>
              <a:rPr lang="en-US" dirty="0"/>
              <a:t>network might look like this: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E77DFA-E03F-1442-B5CC-C6A92344339E}"/>
              </a:ext>
            </a:extLst>
          </p:cNvPr>
          <p:cNvSpPr/>
          <p:nvPr/>
        </p:nvSpPr>
        <p:spPr>
          <a:xfrm>
            <a:off x="1097280" y="5637464"/>
            <a:ext cx="8429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nonlinear function (here it’s the max function) is also called the </a:t>
            </a:r>
            <a:r>
              <a:rPr lang="en-US" dirty="0">
                <a:solidFill>
                  <a:srgbClr val="00B0F0"/>
                </a:solidFill>
              </a:rPr>
              <a:t>activation function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FC8AA-F8C7-2A43-9FE7-78D9C0CB4C4D}"/>
              </a:ext>
            </a:extLst>
          </p:cNvPr>
          <p:cNvSpPr/>
          <p:nvPr/>
        </p:nvSpPr>
        <p:spPr>
          <a:xfrm>
            <a:off x="1097280" y="3640210"/>
            <a:ext cx="5993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simplest description of a neural network is a function </a:t>
            </a:r>
            <a:r>
              <a:rPr lang="en-US" i="1" dirty="0"/>
              <a:t>f(</a:t>
            </a:r>
            <a:r>
              <a:rPr lang="en-US" b="1" i="1" dirty="0"/>
              <a:t>x</a:t>
            </a:r>
            <a:r>
              <a:rPr lang="en-US" i="1" dirty="0"/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7370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33D3C"/>
      </a:dk2>
      <a:lt2>
        <a:srgbClr val="E9E7E4"/>
      </a:lt2>
      <a:accent1>
        <a:srgbClr val="4C71C4"/>
      </a:accent1>
      <a:accent2>
        <a:srgbClr val="675CC0"/>
      </a:accent2>
      <a:accent3>
        <a:srgbClr val="8B4CC4"/>
      </a:accent3>
      <a:accent4>
        <a:srgbClr val="AC3AB2"/>
      </a:accent4>
      <a:accent5>
        <a:srgbClr val="C44C99"/>
      </a:accent5>
      <a:accent6>
        <a:srgbClr val="B5415B"/>
      </a:accent6>
      <a:hlink>
        <a:srgbClr val="9E7D34"/>
      </a:hlink>
      <a:folHlink>
        <a:srgbClr val="848484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1021</Words>
  <Application>Microsoft Macintosh PowerPoint</Application>
  <PresentationFormat>Widescreen</PresentationFormat>
  <Paragraphs>113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Courier</vt:lpstr>
      <vt:lpstr>medium-content-sans-serif-font</vt:lpstr>
      <vt:lpstr>RetrospectVTI</vt:lpstr>
      <vt:lpstr>Regression and Regression with Neural Networks</vt:lpstr>
      <vt:lpstr>First, an example</vt:lpstr>
      <vt:lpstr>Regression analysis is a set of statistical processes for estimating the relationships among variables. (Wikipedia)</vt:lpstr>
      <vt:lpstr>Regression Techniques</vt:lpstr>
      <vt:lpstr>Linear Regression</vt:lpstr>
      <vt:lpstr>Generalization: the ability of a model to perform well on new data points outside of the training set</vt:lpstr>
      <vt:lpstr>Bias-Variance Tradeoff</vt:lpstr>
      <vt:lpstr>Neural Networks</vt:lpstr>
      <vt:lpstr>Neural Networks and Regression</vt:lpstr>
      <vt:lpstr>Neural Network Training, or How to estimate parameters</vt:lpstr>
      <vt:lpstr>Neural Network Training, or How to estimate parameters</vt:lpstr>
      <vt:lpstr>Cross Validation: prevent overfitting</vt:lpstr>
      <vt:lpstr>Training and Training rate</vt:lpstr>
      <vt:lpstr>Universal Approximation Theorem</vt:lpstr>
      <vt:lpstr>Universal Approximation Theorem</vt:lpstr>
      <vt:lpstr>Examples</vt:lpstr>
      <vt:lpstr>Example 1: Estimating Glacier Thickness</vt:lpstr>
      <vt:lpstr>Example 2: Ice sheet model emulation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dc:creator>Lipovsky, Bradley P</dc:creator>
  <cp:lastModifiedBy>Microsoft Office User</cp:lastModifiedBy>
  <cp:revision>70</cp:revision>
  <dcterms:created xsi:type="dcterms:W3CDTF">2019-08-07T12:55:09Z</dcterms:created>
  <dcterms:modified xsi:type="dcterms:W3CDTF">2019-09-19T18:13:51Z</dcterms:modified>
</cp:coreProperties>
</file>